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C757281-BDAD-47B6-A967-54B97498BCE2}">
  <a:tblStyle styleId="{1C757281-BDAD-47B6-A967-54B97498BC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Robo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Lato-regular.fntdata"/><Relationship Id="rId27" Type="http://schemas.openxmlformats.org/officeDocument/2006/relationships/font" Target="fonts/Robo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groboca.com/en/project-agroboca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un.org/sustainabledevelopment/hunger/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blog.elogia.net/rfm-recency-frecuency-y-money-qu%C3%A9-valor-tiene-nuestro-cliente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blog.elogia.net/rfm-recency-frecuency-y-money-qu%C3%A9-valor-tiene-nuestro-cliente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blog.elogia.net/rfm-recency-frecuency-y-money-qu%C3%A9-valor-tiene-nuestro-cliente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13267e217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13267e217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Conclusion: Gaining and engaging customers with our idea instead of using supermarkets, we can fastly and strongly set and control our business for a long time.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Competitor: Agroboca. </a:t>
            </a:r>
            <a:r>
              <a:rPr lang="es-419" u="sng">
                <a:solidFill>
                  <a:schemeClr val="hlink"/>
                </a:solidFill>
                <a:hlinkClick r:id="rId2"/>
              </a:rPr>
              <a:t>https://www.agroboca.com/en/project-agroboca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13267e217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13267e217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13267e217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13267e217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About transport? At the beginning, we could use our own resources to start with this.Buy/rent ground transportation and hire a driver to make the deliveries. As the company progresses, we can start exploring more delivery methods (increase our fleet or use external services as UPS, etc)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13267e217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13267e217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13267e2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13267e2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13267e217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13267e217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>
                <a:solidFill>
                  <a:srgbClr val="1A73E8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https://www.un.org/sustainabledevelopment/hunger/</a:t>
            </a:r>
            <a:br>
              <a:rPr lang="es-419"/>
            </a:br>
            <a:br>
              <a:rPr lang="es-419"/>
            </a:br>
            <a:r>
              <a:rPr lang="es-419"/>
              <a:t>In-line with UN sustainable goal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16a9862a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16a9862a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15c843f15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15c843f1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/>
              <a:t>open day -&gt; good option for older people / families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15c843f15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15c843f15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u="sng">
                <a:solidFill>
                  <a:schemeClr val="hlink"/>
                </a:solidFill>
                <a:hlinkClick r:id="rId2"/>
              </a:rPr>
              <a:t>https://blog.elogia.net/rfm-recency-frecuency-y-money-qu%C3%A9-valor-tiene-nuestro-cliente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15c843f15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15c843f15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u="sng">
                <a:solidFill>
                  <a:schemeClr val="hlink"/>
                </a:solidFill>
                <a:hlinkClick r:id="rId2"/>
              </a:rPr>
              <a:t>https://blog.elogia.net/rfm-recency-frecuency-y-money-qu%C3%A9-valor-tiene-nuestro-cliente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13267e21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13267e21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u="sng">
                <a:solidFill>
                  <a:schemeClr val="hlink"/>
                </a:solidFill>
                <a:hlinkClick r:id="rId2"/>
              </a:rPr>
              <a:t>https://blog.elogia.net/rfm-recency-frecuency-y-money-qu%C3%A9-valor-tiene-nuestro-cliente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13267e21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13267e21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Farmers can also offer dining experience (“catering”) during the open farm day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653077" y="41220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IRBI Presentation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March 2020</a:t>
            </a:r>
            <a:endParaRPr sz="1800"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0975" y="1239325"/>
            <a:ext cx="5862050" cy="244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Porter Analysis</a:t>
            </a: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3805700" y="2777875"/>
            <a:ext cx="1292700" cy="9858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chemeClr val="lt1"/>
                </a:solidFill>
              </a:rPr>
              <a:t>Competitive Rivalry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53" name="Google Shape;153;p22"/>
          <p:cNvSpPr/>
          <p:nvPr/>
        </p:nvSpPr>
        <p:spPr>
          <a:xfrm>
            <a:off x="3734600" y="1667575"/>
            <a:ext cx="1434900" cy="1065600"/>
          </a:xfrm>
          <a:prstGeom prst="downArrow">
            <a:avLst>
              <a:gd fmla="val 74256" name="adj1"/>
              <a:gd fmla="val 37333" name="adj2"/>
            </a:avLst>
          </a:prstGeom>
          <a:solidFill>
            <a:srgbClr val="38761D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chemeClr val="lt1"/>
                </a:solidFill>
              </a:rPr>
              <a:t>Threat of Entrance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54" name="Google Shape;154;p22"/>
          <p:cNvSpPr/>
          <p:nvPr/>
        </p:nvSpPr>
        <p:spPr>
          <a:xfrm>
            <a:off x="3734150" y="3811975"/>
            <a:ext cx="1435800" cy="1068600"/>
          </a:xfrm>
          <a:prstGeom prst="upArrow">
            <a:avLst>
              <a:gd fmla="val 72343" name="adj1"/>
              <a:gd fmla="val 36774" name="adj2"/>
            </a:avLst>
          </a:prstGeom>
          <a:solidFill>
            <a:srgbClr val="CC0000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chemeClr val="lt1"/>
                </a:solidFill>
              </a:rPr>
              <a:t>Threat of Substitutes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55" name="Google Shape;155;p22"/>
          <p:cNvSpPr/>
          <p:nvPr/>
        </p:nvSpPr>
        <p:spPr>
          <a:xfrm>
            <a:off x="1980375" y="2628625"/>
            <a:ext cx="1292700" cy="1364100"/>
          </a:xfrm>
          <a:prstGeom prst="rightArrow">
            <a:avLst>
              <a:gd fmla="val 78128" name="adj1"/>
              <a:gd fmla="val 38612" name="adj2"/>
            </a:avLst>
          </a:prstGeom>
          <a:solidFill>
            <a:srgbClr val="F1C23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chemeClr val="lt1"/>
                </a:solidFill>
              </a:rPr>
              <a:t>Power of Suppliers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56" name="Google Shape;156;p22"/>
          <p:cNvSpPr/>
          <p:nvPr/>
        </p:nvSpPr>
        <p:spPr>
          <a:xfrm>
            <a:off x="5752525" y="2655025"/>
            <a:ext cx="1292700" cy="1311300"/>
          </a:xfrm>
          <a:prstGeom prst="leftArrow">
            <a:avLst>
              <a:gd fmla="val 80050" name="adj1"/>
              <a:gd fmla="val 29677" name="adj2"/>
            </a:avLst>
          </a:prstGeom>
          <a:solidFill>
            <a:srgbClr val="CC0000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chemeClr val="lt1"/>
                </a:solidFill>
              </a:rPr>
              <a:t>Power of Clients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57" name="Google Shape;157;p22"/>
          <p:cNvSpPr txBox="1"/>
          <p:nvPr/>
        </p:nvSpPr>
        <p:spPr>
          <a:xfrm>
            <a:off x="4700550" y="3431125"/>
            <a:ext cx="938100" cy="53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latin typeface="Lato"/>
                <a:ea typeface="Lato"/>
                <a:cs typeface="Lato"/>
                <a:sym typeface="Lato"/>
              </a:rPr>
              <a:t>Few direct competitors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22"/>
          <p:cNvSpPr txBox="1"/>
          <p:nvPr/>
        </p:nvSpPr>
        <p:spPr>
          <a:xfrm>
            <a:off x="5027375" y="1259850"/>
            <a:ext cx="1292700" cy="81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latin typeface="Lato"/>
                <a:ea typeface="Lato"/>
                <a:cs typeface="Lato"/>
                <a:sym typeface="Lato"/>
              </a:rPr>
              <a:t>Complex supplier </a:t>
            </a:r>
            <a:r>
              <a:rPr lang="es-419" sz="1100">
                <a:latin typeface="Lato"/>
                <a:ea typeface="Lato"/>
                <a:cs typeface="Lato"/>
                <a:sym typeface="Lato"/>
              </a:rPr>
              <a:t>management</a:t>
            </a:r>
            <a:r>
              <a:rPr lang="es-419" sz="1100">
                <a:latin typeface="Lato"/>
                <a:ea typeface="Lato"/>
                <a:cs typeface="Lato"/>
                <a:sym typeface="Lato"/>
              </a:rPr>
              <a:t> and logistics for new entrances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22"/>
          <p:cNvSpPr txBox="1"/>
          <p:nvPr/>
        </p:nvSpPr>
        <p:spPr>
          <a:xfrm>
            <a:off x="620400" y="2078850"/>
            <a:ext cx="1544700" cy="98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latin typeface="Lato"/>
                <a:ea typeface="Lato"/>
                <a:cs typeface="Lato"/>
                <a:sym typeface="Lato"/>
              </a:rPr>
              <a:t>Lots of farms in Spain: many suppliers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latin typeface="Lato"/>
                <a:ea typeface="Lato"/>
                <a:cs typeface="Lato"/>
                <a:sym typeface="Lato"/>
              </a:rPr>
              <a:t>Cheap prices for massive purchases of supermarkets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2513000" y="4128525"/>
            <a:ext cx="1292700" cy="81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latin typeface="Lato"/>
                <a:ea typeface="Lato"/>
                <a:cs typeface="Lato"/>
                <a:sym typeface="Lato"/>
              </a:rPr>
              <a:t>Supermarkets: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latin typeface="Lato"/>
                <a:ea typeface="Lato"/>
                <a:cs typeface="Lato"/>
                <a:sym typeface="Lato"/>
              </a:rPr>
              <a:t>Cheap prices and close to homes.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latin typeface="Lato"/>
                <a:ea typeface="Lato"/>
                <a:cs typeface="Lato"/>
                <a:sym typeface="Lato"/>
              </a:rPr>
              <a:t>Medium quality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6605850" y="3741000"/>
            <a:ext cx="1292700" cy="81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latin typeface="Lato"/>
                <a:ea typeface="Lato"/>
                <a:cs typeface="Lato"/>
                <a:sym typeface="Lato"/>
              </a:rPr>
              <a:t>Lots of customers looking for cheap, fast and quality products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62" name="Google Shape;162;p22"/>
          <p:cNvGrpSpPr/>
          <p:nvPr/>
        </p:nvGrpSpPr>
        <p:grpSpPr>
          <a:xfrm>
            <a:off x="6988196" y="1134665"/>
            <a:ext cx="1866025" cy="1236185"/>
            <a:chOff x="7144625" y="994600"/>
            <a:chExt cx="1918200" cy="1278900"/>
          </a:xfrm>
        </p:grpSpPr>
        <p:sp>
          <p:nvSpPr>
            <p:cNvPr id="163" name="Google Shape;163;p22"/>
            <p:cNvSpPr/>
            <p:nvPr/>
          </p:nvSpPr>
          <p:spPr>
            <a:xfrm>
              <a:off x="7144625" y="994600"/>
              <a:ext cx="1918200" cy="12789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4" name="Google Shape;164;p22"/>
            <p:cNvGrpSpPr/>
            <p:nvPr/>
          </p:nvGrpSpPr>
          <p:grpSpPr>
            <a:xfrm>
              <a:off x="7229875" y="1025450"/>
              <a:ext cx="1789650" cy="1136788"/>
              <a:chOff x="7215675" y="1390050"/>
              <a:chExt cx="1789650" cy="1136788"/>
            </a:xfrm>
          </p:grpSpPr>
          <p:sp>
            <p:nvSpPr>
              <p:cNvPr id="165" name="Google Shape;165;p22"/>
              <p:cNvSpPr/>
              <p:nvPr/>
            </p:nvSpPr>
            <p:spPr>
              <a:xfrm>
                <a:off x="7215675" y="1457375"/>
                <a:ext cx="298500" cy="284100"/>
              </a:xfrm>
              <a:prstGeom prst="ellipse">
                <a:avLst/>
              </a:prstGeom>
              <a:solidFill>
                <a:srgbClr val="CC0000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200">
                  <a:solidFill>
                    <a:schemeClr val="lt1"/>
                  </a:solidFill>
                </a:endParaRPr>
              </a:p>
            </p:txBody>
          </p:sp>
          <p:sp>
            <p:nvSpPr>
              <p:cNvPr id="166" name="Google Shape;166;p22"/>
              <p:cNvSpPr txBox="1"/>
              <p:nvPr/>
            </p:nvSpPr>
            <p:spPr>
              <a:xfrm>
                <a:off x="7627725" y="1390050"/>
                <a:ext cx="1292700" cy="39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419" sz="1200">
                    <a:latin typeface="Lato"/>
                    <a:ea typeface="Lato"/>
                    <a:cs typeface="Lato"/>
                    <a:sym typeface="Lato"/>
                  </a:rPr>
                  <a:t>High Threat</a:t>
                </a:r>
                <a:endParaRPr sz="1200"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67" name="Google Shape;167;p22"/>
              <p:cNvSpPr/>
              <p:nvPr/>
            </p:nvSpPr>
            <p:spPr>
              <a:xfrm>
                <a:off x="7215675" y="1808800"/>
                <a:ext cx="298500" cy="284100"/>
              </a:xfrm>
              <a:prstGeom prst="ellipse">
                <a:avLst/>
              </a:prstGeom>
              <a:solidFill>
                <a:srgbClr val="F1C232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200">
                  <a:solidFill>
                    <a:schemeClr val="lt1"/>
                  </a:solidFill>
                </a:endParaRPr>
              </a:p>
            </p:txBody>
          </p:sp>
          <p:sp>
            <p:nvSpPr>
              <p:cNvPr id="168" name="Google Shape;168;p22"/>
              <p:cNvSpPr txBox="1"/>
              <p:nvPr/>
            </p:nvSpPr>
            <p:spPr>
              <a:xfrm>
                <a:off x="7627725" y="1741475"/>
                <a:ext cx="1377600" cy="39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419" sz="1200">
                    <a:latin typeface="Lato"/>
                    <a:ea typeface="Lato"/>
                    <a:cs typeface="Lato"/>
                    <a:sym typeface="Lato"/>
                  </a:rPr>
                  <a:t>Moderate</a:t>
                </a:r>
                <a:r>
                  <a:rPr lang="es-419" sz="1200">
                    <a:latin typeface="Lato"/>
                    <a:ea typeface="Lato"/>
                    <a:cs typeface="Lato"/>
                    <a:sym typeface="Lato"/>
                  </a:rPr>
                  <a:t> Threat</a:t>
                </a:r>
                <a:endParaRPr sz="1200"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69" name="Google Shape;169;p22"/>
              <p:cNvSpPr/>
              <p:nvPr/>
            </p:nvSpPr>
            <p:spPr>
              <a:xfrm>
                <a:off x="7215675" y="2201763"/>
                <a:ext cx="298500" cy="284100"/>
              </a:xfrm>
              <a:prstGeom prst="ellipse">
                <a:avLst/>
              </a:prstGeom>
              <a:solidFill>
                <a:srgbClr val="38761D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200">
                  <a:solidFill>
                    <a:schemeClr val="lt1"/>
                  </a:solidFill>
                </a:endParaRPr>
              </a:p>
            </p:txBody>
          </p:sp>
          <p:sp>
            <p:nvSpPr>
              <p:cNvPr id="170" name="Google Shape;170;p22"/>
              <p:cNvSpPr txBox="1"/>
              <p:nvPr/>
            </p:nvSpPr>
            <p:spPr>
              <a:xfrm>
                <a:off x="7627725" y="2134438"/>
                <a:ext cx="1377600" cy="39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419" sz="1200">
                    <a:latin typeface="Lato"/>
                    <a:ea typeface="Lato"/>
                    <a:cs typeface="Lato"/>
                    <a:sym typeface="Lato"/>
                  </a:rPr>
                  <a:t>Low</a:t>
                </a:r>
                <a:r>
                  <a:rPr lang="es-419" sz="1200">
                    <a:latin typeface="Lato"/>
                    <a:ea typeface="Lato"/>
                    <a:cs typeface="Lato"/>
                    <a:sym typeface="Lato"/>
                  </a:rPr>
                  <a:t> Threat</a:t>
                </a:r>
                <a:endParaRPr sz="1200"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S.W.O.T. Analysis</a:t>
            </a:r>
            <a:endParaRPr/>
          </a:p>
        </p:txBody>
      </p:sp>
      <p:graphicFrame>
        <p:nvGraphicFramePr>
          <p:cNvPr id="176" name="Google Shape;176;p23"/>
          <p:cNvGraphicFramePr/>
          <p:nvPr/>
        </p:nvGraphicFramePr>
        <p:xfrm>
          <a:off x="791450" y="19969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{1C757281-BDAD-47B6-A967-54B97498BCE2}</a:tableStyleId>
              </a:tblPr>
              <a:tblGrid>
                <a:gridCol w="3619500"/>
                <a:gridCol w="3619500"/>
              </a:tblGrid>
              <a:tr h="353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>
                          <a:solidFill>
                            <a:schemeClr val="lt1"/>
                          </a:solidFill>
                        </a:rPr>
                        <a:t>Strengths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>
                          <a:solidFill>
                            <a:schemeClr val="lt1"/>
                          </a:solidFill>
                        </a:rPr>
                        <a:t>Weaknesses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701575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s-419"/>
                        <a:t>Attractive for farmers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s-419"/>
                        <a:t>Provide an experience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s-419"/>
                        <a:t>Eco-friendly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s-419"/>
                        <a:t>Subscription model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s-419"/>
                        <a:t>Lack of capital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s-419"/>
                        <a:t>More expensive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s-419"/>
                        <a:t>Logistics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>
                          <a:solidFill>
                            <a:schemeClr val="lt1"/>
                          </a:solidFill>
                        </a:rPr>
                        <a:t>Opportunities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>
                          <a:solidFill>
                            <a:schemeClr val="lt1"/>
                          </a:solidFill>
                        </a:rPr>
                        <a:t>Threats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701575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s-419"/>
                        <a:t>Few direct competitors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s-419"/>
                        <a:t>Healthy trend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s-419"/>
                        <a:t>EU Competition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s-419"/>
                        <a:t>Perishable food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Conclusion </a:t>
            </a:r>
            <a:endParaRPr/>
          </a:p>
        </p:txBody>
      </p:sp>
      <p:sp>
        <p:nvSpPr>
          <p:cNvPr id="182" name="Google Shape;182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sz="1800"/>
              <a:t>Few direct competitors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sz="1800"/>
              <a:t>Abundance of farms -&gt; easy to connect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sz="1800"/>
              <a:t>Increasing interest in organic food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Thank You</a:t>
            </a:r>
            <a:endParaRPr/>
          </a:p>
        </p:txBody>
      </p:sp>
      <p:sp>
        <p:nvSpPr>
          <p:cNvPr id="188" name="Google Shape;188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What is Sprout?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4304400" cy="28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/>
              <a:t>Focus on social change</a:t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Empowering local farmers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Providing fresh, </a:t>
            </a:r>
            <a:r>
              <a:rPr b="1" lang="es-419" sz="2400"/>
              <a:t>organic</a:t>
            </a:r>
            <a:r>
              <a:rPr lang="es-419" sz="2400"/>
              <a:t> produce to customers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Offering farm life  experience</a:t>
            </a:r>
            <a:endParaRPr sz="2400"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2225" y="1318650"/>
            <a:ext cx="3611940" cy="364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Vision and Mission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078875"/>
            <a:ext cx="76887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Vision: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4D4D4D"/>
                </a:solidFill>
                <a:highlight>
                  <a:srgbClr val="FFFFFF"/>
                </a:highlight>
              </a:rPr>
              <a:t>Change  how we grow, share and consume our food</a:t>
            </a:r>
            <a:endParaRPr sz="1800">
              <a:solidFill>
                <a:srgbClr val="4D4D4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D4D4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-419" sz="1800"/>
              <a:t>Mission: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 sz="1800"/>
              <a:t>Create a </a:t>
            </a:r>
            <a:r>
              <a:rPr i="1" lang="es-419" sz="1800"/>
              <a:t>mutually beneficial</a:t>
            </a:r>
            <a:r>
              <a:rPr lang="es-419" sz="1800"/>
              <a:t> relationship between local farmers, customers, and the environment through </a:t>
            </a:r>
            <a:r>
              <a:rPr b="1" lang="es-419" sz="1800"/>
              <a:t>fair exchange</a:t>
            </a:r>
            <a:r>
              <a:rPr lang="es-419" sz="1800"/>
              <a:t> and </a:t>
            </a:r>
            <a:r>
              <a:rPr b="1" lang="es-419" sz="1800"/>
              <a:t>shared farm </a:t>
            </a:r>
            <a:r>
              <a:rPr b="1" lang="es-419" sz="1800"/>
              <a:t>experience</a:t>
            </a:r>
            <a:r>
              <a:rPr b="1" lang="es-419" sz="1800"/>
              <a:t>.</a:t>
            </a:r>
            <a:endParaRPr b="1"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Meet the Team</a:t>
            </a:r>
            <a:endParaRPr/>
          </a:p>
        </p:txBody>
      </p:sp>
      <p:sp>
        <p:nvSpPr>
          <p:cNvPr id="106" name="Google Shape;106;p16"/>
          <p:cNvSpPr txBox="1"/>
          <p:nvPr/>
        </p:nvSpPr>
        <p:spPr>
          <a:xfrm>
            <a:off x="1779875" y="4191825"/>
            <a:ext cx="18450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latin typeface="Calibri"/>
                <a:ea typeface="Calibri"/>
                <a:cs typeface="Calibri"/>
                <a:sym typeface="Calibri"/>
              </a:rPr>
              <a:t>Valdemar Hernández Siles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latin typeface="Calibri"/>
                <a:ea typeface="Calibri"/>
                <a:cs typeface="Calibri"/>
                <a:sym typeface="Calibri"/>
              </a:rPr>
              <a:t>Mexico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latin typeface="Calibri"/>
                <a:ea typeface="Calibri"/>
                <a:cs typeface="Calibri"/>
                <a:sym typeface="Calibri"/>
              </a:rPr>
              <a:t>Digital Systems Engineer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latin typeface="Calibri"/>
                <a:ea typeface="Calibri"/>
                <a:cs typeface="Calibri"/>
                <a:sym typeface="Calibri"/>
              </a:rPr>
              <a:t>BDMA Masters Student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3637875" y="3440025"/>
            <a:ext cx="18450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latin typeface="Calibri"/>
                <a:ea typeface="Calibri"/>
                <a:cs typeface="Calibri"/>
                <a:sym typeface="Calibri"/>
              </a:rPr>
              <a:t>Nejada Karriqi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latin typeface="Calibri"/>
                <a:ea typeface="Calibri"/>
                <a:cs typeface="Calibri"/>
                <a:sym typeface="Calibri"/>
              </a:rPr>
              <a:t>Albania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latin typeface="Calibri"/>
                <a:ea typeface="Calibri"/>
                <a:cs typeface="Calibri"/>
                <a:sym typeface="Calibri"/>
              </a:rPr>
              <a:t>Software Engineer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latin typeface="Calibri"/>
                <a:ea typeface="Calibri"/>
                <a:cs typeface="Calibri"/>
                <a:sym typeface="Calibri"/>
              </a:rPr>
              <a:t>Data Science Master Student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7030588" y="3387975"/>
            <a:ext cx="2009100" cy="9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latin typeface="Calibri"/>
                <a:ea typeface="Calibri"/>
                <a:cs typeface="Calibri"/>
                <a:sym typeface="Calibri"/>
              </a:rPr>
              <a:t>Julio Candela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latin typeface="Calibri"/>
                <a:ea typeface="Calibri"/>
                <a:cs typeface="Calibri"/>
                <a:sym typeface="Calibri"/>
              </a:rPr>
              <a:t>Peru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latin typeface="Calibri"/>
                <a:ea typeface="Calibri"/>
                <a:cs typeface="Calibri"/>
                <a:sym typeface="Calibri"/>
              </a:rPr>
              <a:t>Data Scientist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latin typeface="Calibri"/>
                <a:ea typeface="Calibri"/>
                <a:cs typeface="Calibri"/>
                <a:sym typeface="Calibri"/>
              </a:rPr>
              <a:t>BDMA Masters Student</a:t>
            </a:r>
            <a:endParaRPr sz="1000"/>
          </a:p>
        </p:txBody>
      </p:sp>
      <p:sp>
        <p:nvSpPr>
          <p:cNvPr id="109" name="Google Shape;109;p16"/>
          <p:cNvSpPr txBox="1"/>
          <p:nvPr/>
        </p:nvSpPr>
        <p:spPr>
          <a:xfrm>
            <a:off x="83600" y="3485150"/>
            <a:ext cx="2009100" cy="9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latin typeface="Calibri"/>
                <a:ea typeface="Calibri"/>
                <a:cs typeface="Calibri"/>
                <a:sym typeface="Calibri"/>
              </a:rPr>
              <a:t>Ariston Lim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latin typeface="Calibri"/>
                <a:ea typeface="Calibri"/>
                <a:cs typeface="Calibri"/>
                <a:sym typeface="Calibri"/>
              </a:rPr>
              <a:t>Indonesia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latin typeface="Calibri"/>
                <a:ea typeface="Calibri"/>
                <a:cs typeface="Calibri"/>
                <a:sym typeface="Calibri"/>
              </a:rPr>
              <a:t>Business Analyst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latin typeface="Calibri"/>
                <a:ea typeface="Calibri"/>
                <a:cs typeface="Calibri"/>
                <a:sym typeface="Calibri"/>
              </a:rPr>
              <a:t>BDMA Masters Student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9171" y="2571750"/>
            <a:ext cx="1735700" cy="16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709" y="1940709"/>
            <a:ext cx="1566875" cy="15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0351" y="1866146"/>
            <a:ext cx="1762587" cy="1715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72975" y="1769175"/>
            <a:ext cx="1651095" cy="171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 txBox="1"/>
          <p:nvPr/>
        </p:nvSpPr>
        <p:spPr>
          <a:xfrm>
            <a:off x="5406675" y="4191813"/>
            <a:ext cx="18450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latin typeface="Calibri"/>
                <a:ea typeface="Calibri"/>
                <a:cs typeface="Calibri"/>
                <a:sym typeface="Calibri"/>
              </a:rPr>
              <a:t>Hung Nguyen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latin typeface="Calibri"/>
                <a:ea typeface="Calibri"/>
                <a:cs typeface="Calibri"/>
                <a:sym typeface="Calibri"/>
              </a:rPr>
              <a:t>Vietnam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latin typeface="Calibri"/>
                <a:ea typeface="Calibri"/>
                <a:cs typeface="Calibri"/>
                <a:sym typeface="Calibri"/>
              </a:rPr>
              <a:t>Data Scientist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latin typeface="Calibri"/>
                <a:ea typeface="Calibri"/>
                <a:cs typeface="Calibri"/>
                <a:sym typeface="Calibri"/>
              </a:rPr>
              <a:t>BDMA Masters Student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8900" y="2152900"/>
            <a:ext cx="1350972" cy="1350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Business Models</a:t>
            </a:r>
            <a:endParaRPr/>
          </a:p>
        </p:txBody>
      </p:sp>
      <p:sp>
        <p:nvSpPr>
          <p:cNvPr id="121" name="Google Shape;121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-419" sz="1800"/>
              <a:t>Grocery Ordering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-419" sz="1800"/>
              <a:t>Subscription Model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-419" sz="1800"/>
              <a:t>Experience: Open Day at the Farm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/>
              <a:t>Client-product Binomy (Client)</a:t>
            </a:r>
            <a:endParaRPr sz="2200"/>
          </a:p>
        </p:txBody>
      </p:sp>
      <p:sp>
        <p:nvSpPr>
          <p:cNvPr id="127" name="Google Shape;127;p18"/>
          <p:cNvSpPr txBox="1"/>
          <p:nvPr/>
        </p:nvSpPr>
        <p:spPr>
          <a:xfrm>
            <a:off x="729450" y="1791050"/>
            <a:ext cx="7781700" cy="31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latin typeface="Lato"/>
                <a:ea typeface="Lato"/>
                <a:cs typeface="Lato"/>
                <a:sym typeface="Lato"/>
              </a:rPr>
              <a:t>There is a demand for organic food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AutoNum type="arabicPeriod"/>
            </a:pPr>
            <a:r>
              <a:rPr lang="es-419" sz="1700">
                <a:latin typeface="Lato"/>
                <a:ea typeface="Lato"/>
                <a:cs typeface="Lato"/>
                <a:sym typeface="Lato"/>
              </a:rPr>
              <a:t>2020  will be the decade  when  organic will become a mass phenomenon (BIOECO)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latin typeface="Lato"/>
                <a:ea typeface="Lato"/>
                <a:cs typeface="Lato"/>
                <a:sym typeface="Lato"/>
              </a:rPr>
              <a:t>In European Union: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AutoNum type="arabicPeriod"/>
            </a:pPr>
            <a:r>
              <a:rPr lang="es-419" sz="1700">
                <a:latin typeface="Lato"/>
                <a:ea typeface="Lato"/>
                <a:cs typeface="Lato"/>
                <a:sym typeface="Lato"/>
              </a:rPr>
              <a:t>Organic agricultural land surface grew by 75% (2008 - 2017)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AutoNum type="arabicPeriod"/>
            </a:pPr>
            <a:r>
              <a:rPr lang="es-419" sz="1700">
                <a:latin typeface="Lato"/>
                <a:ea typeface="Lato"/>
                <a:cs typeface="Lato"/>
                <a:sym typeface="Lato"/>
              </a:rPr>
              <a:t>The number of organic producers grew by 4% during 2017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AutoNum type="arabicPeriod"/>
            </a:pPr>
            <a:r>
              <a:rPr lang="es-419" sz="1700">
                <a:latin typeface="Lato"/>
                <a:ea typeface="Lato"/>
                <a:cs typeface="Lato"/>
                <a:sym typeface="Lato"/>
              </a:rPr>
              <a:t>The retail sales value in EU was 34.3 billion € in 2017 (</a:t>
            </a:r>
            <a:r>
              <a:rPr lang="es-419" sz="17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1,962 </a:t>
            </a:r>
            <a:r>
              <a:rPr lang="es-419" sz="17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million </a:t>
            </a:r>
            <a:r>
              <a:rPr lang="es-419" sz="1700">
                <a:latin typeface="Lato"/>
                <a:ea typeface="Lato"/>
                <a:cs typeface="Lato"/>
                <a:sym typeface="Lato"/>
              </a:rPr>
              <a:t>€</a:t>
            </a:r>
            <a:r>
              <a:rPr lang="es-419" sz="17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419" sz="17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in Spain)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/>
              <a:t>Per capita consumption of organic food in the EU </a:t>
            </a:r>
            <a:endParaRPr sz="2200"/>
          </a:p>
        </p:txBody>
      </p:sp>
      <p:sp>
        <p:nvSpPr>
          <p:cNvPr id="133" name="Google Shape;133;p19"/>
          <p:cNvSpPr txBox="1"/>
          <p:nvPr/>
        </p:nvSpPr>
        <p:spPr>
          <a:xfrm>
            <a:off x="729450" y="1928825"/>
            <a:ext cx="73356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00" y="1784575"/>
            <a:ext cx="5248188" cy="328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/>
              <a:t>Client-product Binomy (Product)</a:t>
            </a:r>
            <a:endParaRPr/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853850"/>
            <a:ext cx="468960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W</a:t>
            </a:r>
            <a:r>
              <a:rPr lang="es-419"/>
              <a:t>hy is it innovative?</a:t>
            </a:r>
            <a:endParaRPr/>
          </a:p>
        </p:txBody>
      </p:sp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6532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i="1" lang="es-419" sz="1800"/>
              <a:t>An integrated platform</a:t>
            </a:r>
            <a:r>
              <a:rPr lang="es-419" sz="1800"/>
              <a:t> to connect organic farms and customers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i="1" lang="es-419" sz="1800"/>
              <a:t>Subscription System</a:t>
            </a:r>
            <a:r>
              <a:rPr lang="es-419" sz="1800"/>
              <a:t> - People can subscribe to get produce </a:t>
            </a:r>
            <a:r>
              <a:rPr lang="es-419" sz="1800"/>
              <a:t>weekly</a:t>
            </a:r>
            <a:r>
              <a:rPr lang="es-419" sz="1800"/>
              <a:t> or fortnightly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i="1" lang="es-419" sz="1800"/>
              <a:t>Open-day</a:t>
            </a:r>
            <a:r>
              <a:rPr lang="es-419" sz="1800"/>
              <a:t> - Customers can have interesting experience in the farms at the weekend 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i="1" lang="es-419" sz="1800"/>
              <a:t>Smart recommendation system </a:t>
            </a:r>
            <a:r>
              <a:rPr lang="es-419" sz="1800"/>
              <a:t>for suggesting price and discount, taking into account demand and seasonality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